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5" r:id="rId3"/>
    <p:sldId id="257" r:id="rId4"/>
    <p:sldId id="258" r:id="rId5"/>
    <p:sldId id="259" r:id="rId6"/>
    <p:sldId id="275" r:id="rId7"/>
    <p:sldId id="303" r:id="rId8"/>
    <p:sldId id="272" r:id="rId9"/>
    <p:sldId id="270" r:id="rId10"/>
    <p:sldId id="271" r:id="rId11"/>
    <p:sldId id="298" r:id="rId12"/>
    <p:sldId id="267" r:id="rId13"/>
    <p:sldId id="302" r:id="rId14"/>
    <p:sldId id="299" r:id="rId15"/>
    <p:sldId id="301" r:id="rId16"/>
    <p:sldId id="274" r:id="rId17"/>
  </p:sldIdLst>
  <p:sldSz cx="9144000" cy="6858000" type="screen4x3"/>
  <p:notesSz cx="6735763" cy="98694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66"/>
    <a:srgbClr val="99FFCC"/>
    <a:srgbClr val="FFFF66"/>
    <a:srgbClr val="CC99FF"/>
    <a:srgbClr val="CC3300"/>
    <a:srgbClr val="0033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7" d="100"/>
          <a:sy n="87" d="100"/>
        </p:scale>
        <p:origin x="135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A17B490-7C36-4576-8E5D-026903F591C9}" type="datetimeFigureOut">
              <a:rPr lang="zh-TW" altLang="en-US"/>
              <a:pPr>
                <a:defRPr/>
              </a:pPr>
              <a:t>2021/8/4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C7CFC0F-554B-4497-96A7-5308949A07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3943FEB-D01B-4766-BE21-369D0C4FD9FA}" type="datetimeFigureOut">
              <a:rPr lang="zh-TW" altLang="en-US"/>
              <a:pPr>
                <a:defRPr/>
              </a:pPr>
              <a:t>2021/8/4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E440F2B-6382-4381-B832-7B677790C7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EDEA36-A39E-41BC-948B-012FBA8B51FF}" type="slidenum">
              <a:rPr lang="zh-TW" altLang="en-US" smtClean="0">
                <a:ea typeface="新細明體" charset="-120"/>
              </a:rPr>
              <a:pPr/>
              <a:t>16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56C3-5E00-4FF5-9A95-CB713458D4D5}" type="datetime1">
              <a:rPr lang="zh-TW" altLang="en-US"/>
              <a:pPr>
                <a:defRPr/>
              </a:pPr>
              <a:t>2021/8/4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0E7A0-BB3E-4B2F-ACBC-9A8F67E5FA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B2D68-AE65-48E1-9B38-B2FCB8B88C74}" type="datetime1">
              <a:rPr lang="zh-TW" altLang="en-US"/>
              <a:pPr>
                <a:defRPr/>
              </a:pPr>
              <a:t>2021/8/4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44EF6-6CB9-4DBE-A07F-E0363CA03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09E85-EECF-4D38-BD3B-AAAB8C81BB00}" type="datetime1">
              <a:rPr lang="zh-TW" altLang="en-US"/>
              <a:pPr>
                <a:defRPr/>
              </a:pPr>
              <a:t>2021/8/4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BE5C0-59F1-4B02-BE23-F84B828889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67D68-F9C7-4232-9930-B1925C4FD02F}" type="datetime1">
              <a:rPr lang="zh-TW" altLang="en-US"/>
              <a:pPr>
                <a:defRPr/>
              </a:pPr>
              <a:t>2021/8/4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6A519-1C1B-4101-8388-18F1E34E37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20104-893B-4400-A177-CC39883A83CE}" type="datetime1">
              <a:rPr lang="zh-TW" altLang="en-US"/>
              <a:pPr>
                <a:defRPr/>
              </a:pPr>
              <a:t>2021/8/4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3AD7E-92D4-40A7-B500-3942943B15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61919-587A-4DA3-8D38-E5B404413AC9}" type="datetime1">
              <a:rPr lang="zh-TW" altLang="en-US"/>
              <a:pPr>
                <a:defRPr/>
              </a:pPr>
              <a:t>2021/8/4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1DD69-1D47-4B9B-B75B-CB3ECD1595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B5115-8986-45EF-9E4D-8A3BD34A8043}" type="datetime1">
              <a:rPr lang="zh-TW" altLang="en-US"/>
              <a:pPr>
                <a:defRPr/>
              </a:pPr>
              <a:t>2021/8/4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9970-491E-4319-BB37-066D2163AB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C71C-D6E7-4090-9C57-3189A8B563F2}" type="datetime1">
              <a:rPr lang="zh-TW" altLang="en-US"/>
              <a:pPr>
                <a:defRPr/>
              </a:pPr>
              <a:t>2021/8/4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FFBB4-58A2-479B-BB66-77E9C0E1D2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5CB14-6379-4C10-910C-5B9BCA966235}" type="datetime1">
              <a:rPr lang="zh-TW" altLang="en-US"/>
              <a:pPr>
                <a:defRPr/>
              </a:pPr>
              <a:t>2021/8/4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46775-2419-4C3E-831A-DAB7EB8E01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ACB9-FB66-4DD3-9FAB-83B378D46929}" type="datetime1">
              <a:rPr lang="zh-TW" altLang="en-US"/>
              <a:pPr>
                <a:defRPr/>
              </a:pPr>
              <a:t>2021/8/4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DB9E-B1E0-4A72-95C9-422D7E97F0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18904-4004-4413-B55E-2338D66E1DEA}" type="datetime1">
              <a:rPr lang="zh-TW" altLang="en-US"/>
              <a:pPr>
                <a:defRPr/>
              </a:pPr>
              <a:t>2021/8/4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287A3-2641-40F4-A010-1C5C2A7C60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0FE7-F448-4B6E-B2BB-53F744349267}" type="datetime1">
              <a:rPr lang="zh-TW" altLang="en-US"/>
              <a:pPr>
                <a:defRPr/>
              </a:pPr>
              <a:t>2021/8/4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9DACC-2084-43C2-B871-3554E19B39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0BF835F-C5E7-4AB1-88B9-11A3C28466F6}" type="datetime1">
              <a:rPr lang="zh-TW" altLang="en-US"/>
              <a:pPr>
                <a:defRPr/>
              </a:pPr>
              <a:t>2021/8/4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129CEFD-5B38-4984-BA36-4F68AE72B6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G:\背景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0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79388" y="476250"/>
            <a:ext cx="896461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5400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學年度</a:t>
            </a:r>
            <a:endParaRPr lang="en-US" altLang="zh-TW" sz="5400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台南市立白河國中</a:t>
            </a:r>
            <a:endParaRPr lang="en-US" altLang="zh-TW" sz="5400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技藝</a:t>
            </a:r>
            <a:r>
              <a:rPr lang="zh-TW" altLang="zh-TW" sz="54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教育</a:t>
            </a:r>
            <a:r>
              <a:rPr lang="zh-TW" altLang="en-US" sz="54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說明會</a:t>
            </a:r>
            <a:r>
              <a:rPr lang="en-US" altLang="zh-TW" sz="54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&amp;</a:t>
            </a:r>
            <a:endParaRPr lang="en-US" altLang="zh-TW" sz="5400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TW" altLang="zh-TW" sz="5400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第一次遴輔</a:t>
            </a:r>
            <a:r>
              <a:rPr lang="zh-TW" altLang="zh-TW" sz="54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會議</a:t>
            </a:r>
            <a:endParaRPr lang="en-US" altLang="zh-TW" sz="5400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zh-TW" sz="66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sz="66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66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04</a:t>
            </a:r>
            <a:r>
              <a:rPr lang="zh-TW" altLang="en-US" sz="66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66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01</a:t>
            </a:r>
            <a:r>
              <a:rPr lang="zh-TW" altLang="en-US" sz="66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日</a:t>
            </a:r>
            <a:endParaRPr lang="zh-TW" altLang="zh-TW" sz="6600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017F755E-2AC9-4044-A43D-DC6A327AADFB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7345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技藝教育課程介紹</a:t>
            </a:r>
            <a:r>
              <a:rPr lang="en-US" altLang="zh-TW" sz="4000" b="1">
                <a:solidFill>
                  <a:srgbClr val="FF0000"/>
                </a:solidFill>
                <a:ea typeface="標楷體" pitchFamily="65" charset="-12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家政職群</a:t>
            </a:r>
          </a:p>
        </p:txBody>
      </p:sp>
      <p:sp>
        <p:nvSpPr>
          <p:cNvPr id="13315" name="Rectangle 45"/>
          <p:cNvSpPr>
            <a:spLocks noChangeArrowheads="1"/>
          </p:cNvSpPr>
          <p:nvPr/>
        </p:nvSpPr>
        <p:spPr bwMode="auto">
          <a:xfrm>
            <a:off x="250825" y="1196975"/>
            <a:ext cx="8893175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課程內容為美容及美髮課程。</a:t>
            </a:r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上課地點：校內美容、美髮教室。</a:t>
            </a:r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技藝競賽：參加「美髮組」。</a:t>
            </a:r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316" name="Picture 4" descr="D:\d\照片\102\技藝班上課\P1010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141663"/>
            <a:ext cx="38893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日期版面配置區 7"/>
          <p:cNvSpPr>
            <a:spLocks noGrp="1"/>
          </p:cNvSpPr>
          <p:nvPr>
            <p:ph type="dt" sz="quarter" idx="10"/>
          </p:nvPr>
        </p:nvSpPr>
        <p:spPr>
          <a:xfrm>
            <a:off x="0" y="6619875"/>
            <a:ext cx="2133600" cy="476250"/>
          </a:xfrm>
        </p:spPr>
        <p:txBody>
          <a:bodyPr/>
          <a:lstStyle/>
          <a:p>
            <a:pPr>
              <a:defRPr/>
            </a:pPr>
            <a:fld id="{23E5B20F-E1D7-4A81-8E35-E26F50FCA4D9}" type="datetime1">
              <a:rPr lang="zh-TW" altLang="en-US"/>
              <a:pPr>
                <a:defRPr/>
              </a:pPr>
              <a:t>2021/8/4</a:t>
            </a:fld>
            <a:endParaRPr lang="en-US" altLang="zh-TW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85336F0A-78E9-47E3-9F83-6714616D2DBF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pic>
        <p:nvPicPr>
          <p:cNvPr id="13319" name="Picture 8" descr="D:\d\照片\103\技藝班上課情形\DSC_7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1663"/>
            <a:ext cx="42910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7345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技藝教育課程介紹</a:t>
            </a:r>
            <a:r>
              <a:rPr lang="en-US" altLang="zh-TW" sz="4000" b="1">
                <a:solidFill>
                  <a:srgbClr val="FF0000"/>
                </a:solidFill>
                <a:ea typeface="標楷體" pitchFamily="65" charset="-12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家政職群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quarter" idx="10"/>
          </p:nvPr>
        </p:nvSpPr>
        <p:spPr>
          <a:xfrm>
            <a:off x="0" y="6619875"/>
            <a:ext cx="2133600" cy="476250"/>
          </a:xfrm>
        </p:spPr>
        <p:txBody>
          <a:bodyPr/>
          <a:lstStyle/>
          <a:p>
            <a:pPr>
              <a:defRPr/>
            </a:pPr>
            <a:fld id="{23E5B20F-E1D7-4A81-8E35-E26F50FCA4D9}" type="datetime1">
              <a:rPr lang="zh-TW" altLang="en-US"/>
              <a:pPr>
                <a:defRPr/>
              </a:pPr>
              <a:t>2021/8/4</a:t>
            </a:fld>
            <a:endParaRPr lang="en-US" altLang="zh-TW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5129DB7B-C567-4361-9A7D-75771C606E3F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  <p:pic>
        <p:nvPicPr>
          <p:cNvPr id="14341" name="圖片 13" descr="未命名(27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12875"/>
            <a:ext cx="20653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圖片 15" descr="未命名(1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412875"/>
            <a:ext cx="20653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圖片 8" descr="抽離式美髮第三名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268413"/>
            <a:ext cx="33115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6875463" y="2205038"/>
            <a:ext cx="649287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7345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技藝教育課程介紹</a:t>
            </a:r>
            <a:r>
              <a:rPr lang="en-US" altLang="zh-TW" sz="4000" b="1">
                <a:solidFill>
                  <a:srgbClr val="FF0000"/>
                </a:solidFill>
                <a:ea typeface="標楷體" pitchFamily="65" charset="-12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設計職群</a:t>
            </a:r>
          </a:p>
        </p:txBody>
      </p:sp>
      <p:sp>
        <p:nvSpPr>
          <p:cNvPr id="8195" name="Rectangle 45"/>
          <p:cNvSpPr>
            <a:spLocks noChangeArrowheads="1"/>
          </p:cNvSpPr>
          <p:nvPr/>
        </p:nvSpPr>
        <p:spPr bwMode="auto">
          <a:xfrm>
            <a:off x="500063" y="1268413"/>
            <a:ext cx="8177212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Blip>
                <a:blip r:embed="rId2"/>
              </a:buBlip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課程內容為電腦軟體繪圖，主要使用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CorelDraw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軟體上課。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對於美工、繪圖、設計方面有興趣及專長者，較適合選擇此職群課程。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上課地點：東吳高職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0" y="6619875"/>
            <a:ext cx="2133600" cy="476250"/>
          </a:xfrm>
        </p:spPr>
        <p:txBody>
          <a:bodyPr/>
          <a:lstStyle/>
          <a:p>
            <a:pPr>
              <a:defRPr/>
            </a:pPr>
            <a:fld id="{BF646DD0-C0F5-4F36-A274-2CA5A0B7C769}" type="datetime1">
              <a:rPr lang="zh-TW" altLang="en-US"/>
              <a:pPr>
                <a:defRPr/>
              </a:pPr>
              <a:t>2021/8/4</a:t>
            </a:fld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A6D1F07E-EBEE-430F-9436-B1F2AE94A184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  <p:pic>
        <p:nvPicPr>
          <p:cNvPr id="8198" name="Picture 6" descr="D:\d\照片\103\技藝班上課情形\DSC_7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149725"/>
            <a:ext cx="36464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D:\d\照片\103\技藝班上課情形\DSC_7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6925" y="4149725"/>
            <a:ext cx="362585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內容版面配置區 4" descr="21346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 l="17931" t="6219" r="16444" b="5148"/>
          <a:stretch>
            <a:fillRect/>
          </a:stretch>
        </p:blipFill>
        <p:spPr>
          <a:xfrm>
            <a:off x="179388" y="0"/>
            <a:ext cx="4392612" cy="333851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CC93A-7DC1-45B8-A232-02A03443599B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10244" name="圖片 5" descr="21342.jpg"/>
          <p:cNvPicPr>
            <a:picLocks noChangeAspect="1"/>
          </p:cNvPicPr>
          <p:nvPr/>
        </p:nvPicPr>
        <p:blipFill>
          <a:blip r:embed="rId3" cstate="print"/>
          <a:srcRect l="15759" t="4308" r="12720" b="906"/>
          <a:stretch>
            <a:fillRect/>
          </a:stretch>
        </p:blipFill>
        <p:spPr bwMode="auto">
          <a:xfrm>
            <a:off x="1908175" y="3357563"/>
            <a:ext cx="4751388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圖片 6" descr="21345.jpg"/>
          <p:cNvPicPr>
            <a:picLocks noChangeAspect="1"/>
          </p:cNvPicPr>
          <p:nvPr/>
        </p:nvPicPr>
        <p:blipFill>
          <a:blip r:embed="rId4" cstate="print"/>
          <a:srcRect l="11812" t="4198" r="16525" b="2040"/>
          <a:stretch>
            <a:fillRect/>
          </a:stretch>
        </p:blipFill>
        <p:spPr bwMode="auto">
          <a:xfrm>
            <a:off x="4787900" y="0"/>
            <a:ext cx="467995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06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技藝教育課程介紹</a:t>
            </a:r>
            <a:r>
              <a:rPr lang="en-US" altLang="zh-TW" sz="4000" b="1">
                <a:solidFill>
                  <a:srgbClr val="FF0000"/>
                </a:solidFill>
                <a:ea typeface="標楷體" pitchFamily="65" charset="-12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商業管理職群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quarter" idx="10"/>
          </p:nvPr>
        </p:nvSpPr>
        <p:spPr>
          <a:xfrm>
            <a:off x="0" y="6619875"/>
            <a:ext cx="2133600" cy="476250"/>
          </a:xfrm>
        </p:spPr>
        <p:txBody>
          <a:bodyPr/>
          <a:lstStyle/>
          <a:p>
            <a:pPr>
              <a:defRPr/>
            </a:pPr>
            <a:fld id="{86CAAF00-F412-423F-94DD-3A98547F5DEA}" type="datetime1">
              <a:rPr lang="zh-TW" altLang="en-US"/>
              <a:pPr>
                <a:defRPr/>
              </a:pPr>
              <a:t>2021/8/4</a:t>
            </a:fld>
            <a:endParaRPr lang="en-US" altLang="zh-TW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3C82B819-F44E-4CC2-900A-D3251DAE4869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pic>
        <p:nvPicPr>
          <p:cNvPr id="16389" name="Picture 2" descr="D:\d\照片\104\104技藝競賽集訓\未命名(4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2665413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D:\d\照片\104\104技藝競賽集訓\未命名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613" y="1268413"/>
            <a:ext cx="26733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D:\d\照片\104\104技藝競賽集訓\未命名(4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268413"/>
            <a:ext cx="268287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內容版面配置區 1"/>
          <p:cNvSpPr>
            <a:spLocks noGrp="1"/>
          </p:cNvSpPr>
          <p:nvPr>
            <p:ph/>
          </p:nvPr>
        </p:nvSpPr>
        <p:spPr>
          <a:xfrm>
            <a:off x="539750" y="1844675"/>
            <a:ext cx="8229600" cy="40322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課程內容為「電機電子」及「機械」。</a:t>
            </a:r>
            <a:endParaRPr lang="en-US" altLang="zh-TW" b="1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上課地點：協辦高職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白河商工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FB8D60-9524-40F4-BD50-AFBC94DBAC26}" type="datetime1">
              <a:rPr lang="zh-TW" altLang="en-US" smtClean="0"/>
              <a:pPr>
                <a:defRPr/>
              </a:pPr>
              <a:t>2021/8/4</a:t>
            </a:fld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D48B4-2641-4751-B2E8-4CA707B6F3C9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4978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技藝教育課程介紹</a:t>
            </a:r>
            <a:r>
              <a:rPr lang="en-US" altLang="zh-TW" sz="4000" b="1">
                <a:solidFill>
                  <a:srgbClr val="FF0000"/>
                </a:solidFill>
                <a:ea typeface="標楷體" pitchFamily="65" charset="-12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電機電子職群、</a:t>
            </a:r>
            <a:endParaRPr lang="en-US" altLang="zh-TW" sz="4000" b="1">
              <a:solidFill>
                <a:srgbClr val="FF0000"/>
              </a:solidFill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機械職群</a:t>
            </a:r>
          </a:p>
        </p:txBody>
      </p:sp>
      <p:pic>
        <p:nvPicPr>
          <p:cNvPr id="18438" name="圖片 5" descr="DSC02819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644900"/>
            <a:ext cx="4389438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圖片 6" descr="DSC0192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573463"/>
            <a:ext cx="343217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背景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925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文字方塊 3"/>
          <p:cNvSpPr txBox="1">
            <a:spLocks noChangeArrowheads="1"/>
          </p:cNvSpPr>
          <p:nvPr/>
        </p:nvSpPr>
        <p:spPr bwMode="auto">
          <a:xfrm>
            <a:off x="1331913" y="2276475"/>
            <a:ext cx="57610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80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簡報結束</a:t>
            </a:r>
            <a:endParaRPr lang="en-US" altLang="zh-TW" sz="8000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80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謝謝聆聽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quarter" idx="10"/>
          </p:nvPr>
        </p:nvSpPr>
        <p:spPr>
          <a:xfrm>
            <a:off x="0" y="6524625"/>
            <a:ext cx="2133600" cy="476250"/>
          </a:xfrm>
        </p:spPr>
        <p:txBody>
          <a:bodyPr/>
          <a:lstStyle/>
          <a:p>
            <a:pPr>
              <a:defRPr/>
            </a:pPr>
            <a:fld id="{C1C77CD8-D0F3-43C5-8034-C71C24D47B08}" type="datetime1">
              <a:rPr lang="zh-TW" altLang="en-US"/>
              <a:pPr>
                <a:defRPr/>
              </a:pPr>
              <a:t>2021/8/4</a:t>
            </a:fld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DA5B33C3-91EA-4A4B-87DF-FF414A1887F8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32882" y="548680"/>
            <a:ext cx="8686800" cy="4939091"/>
          </a:xfrm>
        </p:spPr>
        <p:txBody>
          <a:bodyPr/>
          <a:lstStyle/>
          <a:p>
            <a:pPr algn="ctr"/>
            <a:r>
              <a:rPr lang="zh-TW" altLang="en-US" dirty="0"/>
              <a:t>第一次薦會會議內容</a:t>
            </a:r>
            <a:endParaRPr lang="en-US" altLang="zh-TW" dirty="0"/>
          </a:p>
          <a:p>
            <a:pPr>
              <a:buNone/>
            </a:pPr>
            <a:endParaRPr lang="en-US" altLang="zh-TW" sz="2800" dirty="0"/>
          </a:p>
          <a:p>
            <a:pPr>
              <a:buNone/>
            </a:pPr>
            <a:r>
              <a:rPr lang="zh-TW" altLang="en-US" sz="2800" dirty="0"/>
              <a:t>一、簡介開設職群</a:t>
            </a:r>
            <a:endParaRPr lang="en-US" altLang="zh-TW" sz="2800" dirty="0"/>
          </a:p>
          <a:p>
            <a:pPr>
              <a:buNone/>
            </a:pPr>
            <a:r>
              <a:rPr lang="zh-TW" altLang="en-US" sz="2800" dirty="0"/>
              <a:t>二、技藝課程上課時間為每周五第一節至第三節課</a:t>
            </a:r>
            <a:endParaRPr lang="en-US" altLang="zh-TW" sz="2800" dirty="0"/>
          </a:p>
          <a:p>
            <a:pPr>
              <a:buNone/>
            </a:pPr>
            <a:r>
              <a:rPr lang="zh-TW" altLang="en-US" sz="2800" dirty="0"/>
              <a:t>三、技藝課程遴選標準</a:t>
            </a:r>
            <a:r>
              <a:rPr lang="en-US" altLang="zh-TW" sz="2800" dirty="0"/>
              <a:t>(</a:t>
            </a:r>
            <a:r>
              <a:rPr lang="zh-TW" altLang="en-US" sz="2800" dirty="0"/>
              <a:t>依照成績排名，取</a:t>
            </a:r>
            <a:r>
              <a:rPr lang="en-US" altLang="zh-TW" sz="2800" dirty="0"/>
              <a:t>9</a:t>
            </a:r>
            <a:r>
              <a:rPr lang="zh-TW" altLang="en-US" sz="2800" dirty="0"/>
              <a:t>成</a:t>
            </a:r>
            <a:r>
              <a:rPr lang="en-US" altLang="zh-TW" sz="2800" dirty="0"/>
              <a:t>)</a:t>
            </a:r>
          </a:p>
          <a:p>
            <a:pPr>
              <a:buNone/>
            </a:pPr>
            <a:r>
              <a:rPr lang="zh-TW" altLang="en-US" sz="2800" dirty="0"/>
              <a:t>四、符合遴選標準的學生發放家長同意書</a:t>
            </a:r>
            <a:endParaRPr lang="en-US" altLang="zh-TW" sz="2800" dirty="0"/>
          </a:p>
          <a:p>
            <a:pPr>
              <a:buNone/>
            </a:pPr>
            <a:r>
              <a:rPr lang="zh-TW" altLang="en-US" sz="2800" dirty="0">
                <a:solidFill>
                  <a:srgbClr val="FF0000"/>
                </a:solidFill>
              </a:rPr>
              <a:t>       </a:t>
            </a:r>
            <a:r>
              <a:rPr lang="en-US" altLang="zh-TW" sz="2800" dirty="0">
                <a:solidFill>
                  <a:srgbClr val="FF0000"/>
                </a:solidFill>
              </a:rPr>
              <a:t>4/09(</a:t>
            </a:r>
            <a:r>
              <a:rPr lang="zh-TW" altLang="en-US" sz="2800" dirty="0">
                <a:solidFill>
                  <a:srgbClr val="FF0000"/>
                </a:solidFill>
              </a:rPr>
              <a:t>五</a:t>
            </a:r>
            <a:r>
              <a:rPr lang="en-US" altLang="zh-TW" sz="2800" dirty="0">
                <a:solidFill>
                  <a:srgbClr val="FF0000"/>
                </a:solidFill>
              </a:rPr>
              <a:t>)</a:t>
            </a:r>
            <a:r>
              <a:rPr lang="zh-TW" altLang="en-US" sz="2800" dirty="0"/>
              <a:t>前收，</a:t>
            </a:r>
            <a:r>
              <a:rPr lang="zh-TW" altLang="en-US" sz="2800" dirty="0">
                <a:solidFill>
                  <a:srgbClr val="FF0000"/>
                </a:solidFill>
              </a:rPr>
              <a:t>請學生用名條勾選</a:t>
            </a:r>
            <a:endParaRPr lang="en-US" altLang="zh-TW" sz="2800" dirty="0"/>
          </a:p>
          <a:p>
            <a:pPr>
              <a:buNone/>
            </a:pPr>
            <a:r>
              <a:rPr lang="zh-TW" altLang="en-US" sz="2800" dirty="0"/>
              <a:t>五、各班導師保有一個名額</a:t>
            </a:r>
            <a:r>
              <a:rPr lang="en-US" altLang="zh-TW" sz="2800" dirty="0"/>
              <a:t>(</a:t>
            </a:r>
            <a:r>
              <a:rPr lang="zh-TW" altLang="en-US" sz="2800" dirty="0"/>
              <a:t>推薦單可用與不用</a:t>
            </a:r>
            <a:r>
              <a:rPr lang="en-US" altLang="zh-TW" sz="2800" dirty="0"/>
              <a:t>)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67D68-F9C7-4232-9930-B1925C4FD02F}" type="datetime1">
              <a:rPr lang="zh-TW" altLang="en-US" smtClean="0"/>
              <a:pPr>
                <a:defRPr/>
              </a:pPr>
              <a:t>2021/8/4</a:t>
            </a:fld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6A519-1C1B-4101-8388-18F1E34E3770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195513" y="765175"/>
            <a:ext cx="489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技藝教育課程的緣由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500063" y="1714500"/>
            <a:ext cx="8281987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buClr>
                <a:schemeClr val="tx2"/>
              </a:buClr>
              <a:buSzPct val="75000"/>
            </a:pP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115000"/>
              </a:lnSpc>
              <a:buClr>
                <a:schemeClr val="tx2"/>
              </a:buClr>
              <a:buSzPct val="75000"/>
              <a:buFontTx/>
              <a:buBlip>
                <a:blip r:embed="rId2"/>
              </a:buBlip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提供學生適合其能力、性向及興趣之技藝 </a:t>
            </a:r>
          </a:p>
          <a:p>
            <a:pPr algn="just">
              <a:lnSpc>
                <a:spcPct val="115000"/>
              </a:lnSpc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教育，重建學習信心，導引適性發展，以 </a:t>
            </a:r>
          </a:p>
          <a:p>
            <a:pPr algn="just">
              <a:lnSpc>
                <a:spcPct val="115000"/>
              </a:lnSpc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充分發展其潛能。</a:t>
            </a:r>
          </a:p>
          <a:p>
            <a:pPr algn="just">
              <a:lnSpc>
                <a:spcPct val="115000"/>
              </a:lnSpc>
              <a:buClr>
                <a:schemeClr val="tx2"/>
              </a:buClr>
              <a:buSzPct val="75000"/>
              <a:buFontTx/>
              <a:buBlip>
                <a:blip r:embed="rId2"/>
              </a:buBlip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輔導學生習得行（職）業基礎知能，並為</a:t>
            </a:r>
          </a:p>
          <a:p>
            <a:pPr algn="just">
              <a:lnSpc>
                <a:spcPct val="115000"/>
              </a:lnSpc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繼續升讀職業學校實用技能班等奠定基礎。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0" y="6619875"/>
            <a:ext cx="2133600" cy="476250"/>
          </a:xfrm>
        </p:spPr>
        <p:txBody>
          <a:bodyPr/>
          <a:lstStyle/>
          <a:p>
            <a:pPr>
              <a:defRPr/>
            </a:pPr>
            <a:fld id="{57225FBC-8F4F-4DE9-979E-147857A15973}" type="datetime1">
              <a:rPr lang="zh-TW" altLang="en-US"/>
              <a:pPr>
                <a:defRPr/>
              </a:pPr>
              <a:t>2021/8/4</a:t>
            </a:fld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2E7A66C3-BF1C-4B89-ADE5-64297BDC758B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5"/>
          <p:cNvSpPr>
            <a:spLocks noChangeArrowheads="1"/>
          </p:cNvSpPr>
          <p:nvPr/>
        </p:nvSpPr>
        <p:spPr bwMode="auto">
          <a:xfrm>
            <a:off x="500063" y="1268413"/>
            <a:ext cx="8177212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可優先升讀高中職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實用技能學程，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只需技藝班成績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月中旬報名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瞭解自己的性向及能力，畢業後選擇合適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的科系就讀。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挑選技藝課程表現優異學生，參加全市的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 技藝競賽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若有得獎可申請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技優甄審管道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保障弱勢家庭，可優先選擇高中、職實用技能班。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51050" y="476250"/>
            <a:ext cx="6049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技藝教育課程的預計成效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quarter" idx="10"/>
          </p:nvPr>
        </p:nvSpPr>
        <p:spPr>
          <a:xfrm>
            <a:off x="0" y="6619875"/>
            <a:ext cx="2133600" cy="476250"/>
          </a:xfrm>
        </p:spPr>
        <p:txBody>
          <a:bodyPr/>
          <a:lstStyle/>
          <a:p>
            <a:pPr>
              <a:defRPr/>
            </a:pPr>
            <a:fld id="{94F25663-F6D5-471E-819A-F394D0C0AC84}" type="datetime1">
              <a:rPr lang="zh-TW" altLang="en-US"/>
              <a:pPr>
                <a:defRPr/>
              </a:pPr>
              <a:t>2021/8/4</a:t>
            </a:fld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820078B5-2380-42D8-BDD8-811F735555D2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7345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技藝教育課程相關規定</a:t>
            </a:r>
          </a:p>
        </p:txBody>
      </p:sp>
      <p:sp>
        <p:nvSpPr>
          <p:cNvPr id="14" name="Rectangle 45"/>
          <p:cNvSpPr>
            <a:spLocks noChangeArrowheads="1"/>
          </p:cNvSpPr>
          <p:nvPr/>
        </p:nvSpPr>
        <p:spPr bwMode="auto">
          <a:xfrm>
            <a:off x="468313" y="1052513"/>
            <a:ext cx="8177212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每週</a:t>
            </a:r>
            <a:r>
              <a:rPr lang="en-US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節課，整學年度共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34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週的課程。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上下學期須選擇不同的職群課程</a:t>
            </a: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修業完整一學年度領有技藝課程修習證書，並於報名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實用技能班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時優先錄取。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技藝課程也為學校課程的一部分，</a:t>
            </a: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任何違規狀況比照學校規定懲處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違規次數達三次則強制退選課程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每學期初</a:t>
            </a:r>
            <a:r>
              <a:rPr lang="en-US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週的課程時間內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辦理技藝課程加退選，逾期者一律不辦理。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上學期參加者，不得於下學期退選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defRPr/>
            </a:pP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defRPr/>
            </a:pP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日期版面配置區 14"/>
          <p:cNvSpPr>
            <a:spLocks noGrp="1"/>
          </p:cNvSpPr>
          <p:nvPr>
            <p:ph type="dt" sz="quarter" idx="10"/>
          </p:nvPr>
        </p:nvSpPr>
        <p:spPr>
          <a:xfrm>
            <a:off x="0" y="6619875"/>
            <a:ext cx="2133600" cy="476250"/>
          </a:xfrm>
        </p:spPr>
        <p:txBody>
          <a:bodyPr/>
          <a:lstStyle/>
          <a:p>
            <a:pPr>
              <a:defRPr/>
            </a:pPr>
            <a:fld id="{7E57F68C-DF71-4425-ABDB-F71DD849D1F0}" type="datetime1">
              <a:rPr lang="zh-TW" altLang="en-US"/>
              <a:pPr>
                <a:defRPr/>
              </a:pPr>
              <a:t>2021/8/4</a:t>
            </a:fld>
            <a:endParaRPr lang="en-US" altLang="zh-TW" dirty="0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DBB52DBD-0769-4AB2-8A24-6D8BFB469760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3BA52B84-9687-48A9-9046-966AB92955D0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885109"/>
              </p:ext>
            </p:extLst>
          </p:nvPr>
        </p:nvGraphicFramePr>
        <p:xfrm>
          <a:off x="467544" y="692696"/>
          <a:ext cx="8208912" cy="4335023"/>
        </p:xfrm>
        <a:graphic>
          <a:graphicData uri="http://schemas.openxmlformats.org/drawingml/2006/table">
            <a:tbl>
              <a:tblPr/>
              <a:tblGrid>
                <a:gridCol w="52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531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班別</a:t>
                      </a:r>
                      <a:endParaRPr lang="zh-TW" sz="24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</a:txBody>
                  <a:tcPr marL="46490" marR="46490" marT="46490" marB="4649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1600" b="1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第1學期</a:t>
                      </a:r>
                      <a:endParaRPr lang="zh-TW" sz="16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1600" b="1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申辦職群</a:t>
                      </a:r>
                      <a:endParaRPr lang="zh-TW" sz="16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1600" b="1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第2學期</a:t>
                      </a:r>
                      <a:endParaRPr lang="zh-TW" sz="16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1600" b="1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申辦職群</a:t>
                      </a:r>
                      <a:endParaRPr lang="zh-TW" sz="16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1600" b="1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第1學期</a:t>
                      </a:r>
                      <a:endParaRPr lang="zh-TW" sz="16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1600" b="1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上課地點</a:t>
                      </a:r>
                      <a:endParaRPr lang="zh-TW" sz="16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1600" b="1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第2學期</a:t>
                      </a:r>
                      <a:endParaRPr lang="zh-TW" sz="16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1600" b="1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上課地點</a:t>
                      </a:r>
                      <a:endParaRPr lang="zh-TW" sz="16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各班人數</a:t>
                      </a:r>
                      <a:endParaRPr lang="zh-TW" sz="16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44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A</a:t>
                      </a:r>
                      <a:endParaRPr lang="zh-TW" sz="20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</a:txBody>
                  <a:tcPr marL="46490" marR="46490" marT="46490" marB="4649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商業與管理職群</a:t>
                      </a: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家政職群</a:t>
                      </a: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白河國中自辦</a:t>
                      </a: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白河國中自辦</a:t>
                      </a: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en-US" alt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15</a:t>
                      </a:r>
                      <a:r>
                        <a:rPr lang="zh-TW" altLang="en-US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人</a:t>
                      </a:r>
                      <a:r>
                        <a:rPr lang="en-US" alt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-23</a:t>
                      </a:r>
                      <a:r>
                        <a:rPr lang="zh-TW" altLang="en-US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人</a:t>
                      </a:r>
                      <a:endParaRPr lang="zh-TW" sz="20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52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B</a:t>
                      </a:r>
                      <a:endParaRPr lang="zh-TW" sz="20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</a:txBody>
                  <a:tcPr marL="46490" marR="46490" marT="46490" marB="4649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altLang="en-US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設計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職群</a:t>
                      </a: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餐旅職群</a:t>
                      </a: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白河國中自辦</a:t>
                      </a: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白河國中自辦</a:t>
                      </a: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en-US" alt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15</a:t>
                      </a:r>
                      <a:r>
                        <a:rPr lang="zh-TW" altLang="en-US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人</a:t>
                      </a:r>
                      <a:r>
                        <a:rPr lang="en-US" alt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-23</a:t>
                      </a:r>
                      <a:r>
                        <a:rPr lang="zh-TW" altLang="en-US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人</a:t>
                      </a:r>
                      <a:endParaRPr lang="zh-TW" altLang="zh-TW" sz="20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C</a:t>
                      </a:r>
                      <a:endParaRPr lang="zh-TW" sz="20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</a:txBody>
                  <a:tcPr marL="46490" marR="46490" marT="46490" marB="4649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餐旅職群</a:t>
                      </a: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altLang="en-US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化工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職群</a:t>
                      </a: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東吳高職</a:t>
                      </a: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東吳高職</a:t>
                      </a: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en-US" alt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15</a:t>
                      </a:r>
                      <a:r>
                        <a:rPr lang="zh-TW" altLang="en-US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人</a:t>
                      </a:r>
                      <a:r>
                        <a:rPr lang="en-US" alt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-23</a:t>
                      </a:r>
                      <a:r>
                        <a:rPr lang="zh-TW" altLang="en-US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人</a:t>
                      </a:r>
                      <a:endParaRPr lang="zh-TW" altLang="zh-TW" sz="20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63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en-US" altLang="zh-TW" sz="2000" kern="100" dirty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D</a:t>
                      </a:r>
                      <a:endParaRPr lang="zh-TW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46490" marR="46490" marT="46490" marB="4649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電機電子職群</a:t>
                      </a: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zh-TW" altLang="en-US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機械職群</a:t>
                      </a:r>
                      <a:endParaRPr lang="zh-TW" sz="20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白河商工</a:t>
                      </a: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白河商工</a:t>
                      </a: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177800" algn="l"/>
                        </a:tabLst>
                      </a:pPr>
                      <a:r>
                        <a:rPr lang="en-US" alt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15</a:t>
                      </a:r>
                      <a:r>
                        <a:rPr lang="zh-TW" altLang="en-US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人</a:t>
                      </a:r>
                      <a:r>
                        <a:rPr lang="en-US" altLang="zh-TW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-23</a:t>
                      </a:r>
                      <a:r>
                        <a:rPr lang="zh-TW" altLang="en-US" sz="20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 Unicode MS"/>
                        </a:rPr>
                        <a:t>人</a:t>
                      </a:r>
                      <a:endParaRPr lang="zh-TW" altLang="zh-TW" sz="20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/>
                      </a:endParaRPr>
                    </a:p>
                  </a:txBody>
                  <a:tcPr marL="46490" marR="46490" marT="46490" marB="46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0" y="116632"/>
            <a:ext cx="2133600" cy="476250"/>
          </a:xfrm>
        </p:spPr>
        <p:txBody>
          <a:bodyPr/>
          <a:lstStyle/>
          <a:p>
            <a:pPr>
              <a:defRPr/>
            </a:pPr>
            <a:fld id="{80567D68-F9C7-4232-9930-B1925C4FD02F}" type="datetime1">
              <a:rPr lang="zh-TW" altLang="en-US" smtClean="0"/>
              <a:pPr>
                <a:defRPr/>
              </a:pPr>
              <a:t>2021/8/4</a:t>
            </a:fld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6A519-1C1B-4101-8388-18F1E34E3770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技藝教育課程篩選依據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717405"/>
              </p:ext>
            </p:extLst>
          </p:nvPr>
        </p:nvGraphicFramePr>
        <p:xfrm>
          <a:off x="323528" y="980728"/>
          <a:ext cx="8136904" cy="399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7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1.</a:t>
                      </a:r>
                      <a:r>
                        <a:rPr lang="zh-TW" altLang="en-US" sz="25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學科成績</a:t>
                      </a:r>
                      <a:r>
                        <a:rPr lang="en-US" altLang="zh-TW" sz="25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(45%)</a:t>
                      </a:r>
                    </a:p>
                    <a:p>
                      <a:pPr algn="ctr"/>
                      <a:endParaRPr lang="zh-TW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660066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綜合領域</a:t>
                      </a:r>
                      <a:r>
                        <a:rPr lang="zh-TW" altLang="en-US" sz="2000" b="1" smtClean="0">
                          <a:solidFill>
                            <a:srgbClr val="660066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、 藝文領域平均</a:t>
                      </a:r>
                      <a:endParaRPr lang="zh-TW" altLang="en-US" sz="2000" dirty="0">
                        <a:solidFill>
                          <a:srgbClr val="66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5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七上</a:t>
                      </a:r>
                      <a:r>
                        <a:rPr lang="en-US" altLang="zh-TW" sz="25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25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八上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2.</a:t>
                      </a:r>
                      <a:r>
                        <a:rPr lang="zh-TW" altLang="en-US" sz="25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操行成績</a:t>
                      </a:r>
                      <a:r>
                        <a:rPr lang="en-US" altLang="zh-TW" sz="25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(20%)</a:t>
                      </a:r>
                      <a:endParaRPr lang="en-US" altLang="zh-TW" sz="2500" b="1" dirty="0">
                        <a:solidFill>
                          <a:srgbClr val="0000CC"/>
                        </a:solidFill>
                        <a:latin typeface="標楷體" pitchFamily="65" charset="-120"/>
                        <a:ea typeface="標楷體" pitchFamily="65" charset="-120"/>
                        <a:cs typeface="標楷體" pitchFamily="65" charset="-120"/>
                      </a:endParaRPr>
                    </a:p>
                    <a:p>
                      <a:pPr algn="ctr"/>
                      <a:endParaRPr lang="zh-TW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滿分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100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分，功過相抵後超過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次警告以上，每次扣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七上</a:t>
                      </a:r>
                      <a:r>
                        <a:rPr lang="en-US" altLang="zh-TW" sz="25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25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八上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376"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  <a:defRPr/>
                      </a:pPr>
                      <a:r>
                        <a:rPr lang="en-US" altLang="zh-TW" sz="2500" b="1" dirty="0">
                          <a:solidFill>
                            <a:srgbClr val="660066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3.</a:t>
                      </a:r>
                      <a:r>
                        <a:rPr lang="zh-TW" altLang="en-US" sz="2500" b="1" dirty="0">
                          <a:solidFill>
                            <a:srgbClr val="660066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生涯檔案</a:t>
                      </a:r>
                      <a:r>
                        <a:rPr lang="en-US" altLang="zh-TW" sz="2500" b="1" dirty="0">
                          <a:solidFill>
                            <a:srgbClr val="660066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(20%)</a:t>
                      </a:r>
                      <a:r>
                        <a:rPr lang="zh-TW" altLang="en-US" sz="2500" b="1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  </a:t>
                      </a:r>
                      <a:endParaRPr lang="en-US" altLang="zh-TW" sz="250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七上</a:t>
                      </a:r>
                      <a:r>
                        <a:rPr lang="en-US" altLang="zh-TW" sz="25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25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八上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b="1" dirty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4.</a:t>
                      </a:r>
                      <a:r>
                        <a:rPr lang="zh-TW" altLang="en-US" sz="2500" b="1" dirty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低收入證明</a:t>
                      </a:r>
                      <a:r>
                        <a:rPr lang="en-US" altLang="zh-TW" sz="2500" b="1" dirty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(5%)</a:t>
                      </a:r>
                      <a:endParaRPr lang="en-US" altLang="zh-TW" sz="2500" dirty="0">
                        <a:solidFill>
                          <a:srgbClr val="0000CC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5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9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b="1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5.</a:t>
                      </a:r>
                      <a:r>
                        <a:rPr lang="zh-TW" altLang="en-US" sz="2500" b="1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心理測驗</a:t>
                      </a:r>
                      <a:r>
                        <a:rPr lang="en-US" altLang="zh-TW" sz="2500" b="1" dirty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  <a:cs typeface="標楷體" pitchFamily="65" charset="-120"/>
                        </a:rPr>
                        <a:t>(10%)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zh-TW" sz="20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500" dirty="0">
                          <a:latin typeface="標楷體" pitchFamily="65" charset="-120"/>
                          <a:ea typeface="標楷體" pitchFamily="65" charset="-120"/>
                        </a:rPr>
                        <a:t>八上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467544" y="522920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/>
              <a:t>依照全八年級總分數排序，</a:t>
            </a:r>
            <a:r>
              <a:rPr lang="zh-TW" altLang="en-US" dirty="0"/>
              <a:t>八年級共</a:t>
            </a:r>
            <a:r>
              <a:rPr lang="en-US" altLang="zh-TW" dirty="0">
                <a:solidFill>
                  <a:srgbClr val="FF0000"/>
                </a:solidFill>
              </a:rPr>
              <a:t>105</a:t>
            </a:r>
            <a:r>
              <a:rPr lang="zh-TW" altLang="en-US" dirty="0"/>
              <a:t>人</a:t>
            </a:r>
            <a:r>
              <a:rPr lang="zh-TW" altLang="zh-TW" dirty="0"/>
              <a:t>取</a:t>
            </a:r>
            <a:r>
              <a:rPr lang="en-US" altLang="zh-TW" dirty="0"/>
              <a:t>9</a:t>
            </a:r>
            <a:r>
              <a:rPr lang="zh-TW" altLang="zh-TW" dirty="0"/>
              <a:t>成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zh-TW" altLang="zh-TW" dirty="0"/>
              <a:t>即共錄取</a:t>
            </a:r>
            <a:r>
              <a:rPr lang="en-US" altLang="zh-TW" dirty="0"/>
              <a:t>95</a:t>
            </a:r>
            <a:r>
              <a:rPr lang="zh-TW" altLang="zh-TW" dirty="0"/>
              <a:t>名學生參加技藝課程 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有</a:t>
            </a:r>
            <a:r>
              <a:rPr lang="en-US" altLang="zh-TW" dirty="0"/>
              <a:t>10</a:t>
            </a:r>
            <a:r>
              <a:rPr lang="zh-TW" altLang="en-US" dirty="0"/>
              <a:t>位同學無法參加技藝學程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06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技藝教育課程介紹</a:t>
            </a:r>
            <a:r>
              <a:rPr lang="en-US" altLang="zh-TW" sz="4000" b="1">
                <a:solidFill>
                  <a:srgbClr val="FF0000"/>
                </a:solidFill>
                <a:ea typeface="標楷體" pitchFamily="65" charset="-12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商業管理職群</a:t>
            </a:r>
          </a:p>
        </p:txBody>
      </p:sp>
      <p:sp>
        <p:nvSpPr>
          <p:cNvPr id="15363" name="Rectangle 45"/>
          <p:cNvSpPr>
            <a:spLocks noChangeArrowheads="1"/>
          </p:cNvSpPr>
          <p:nvPr/>
        </p:nvSpPr>
        <p:spPr bwMode="auto">
          <a:xfrm>
            <a:off x="250825" y="1196975"/>
            <a:ext cx="8893175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課程內容為「中、英打字」、「文書處理」。</a:t>
            </a:r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上課地點：明德樓</a:t>
            </a: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4F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電腦</a:t>
            </a: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教室</a:t>
            </a:r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對於打字方面有興趣及專長者，較適合選擇此職群課程。</a:t>
            </a:r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364" name="Picture 3" descr="D:\d\照片\101\技藝班上課照片\DSC_2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500438"/>
            <a:ext cx="429101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日期版面配置區 7"/>
          <p:cNvSpPr>
            <a:spLocks noGrp="1"/>
          </p:cNvSpPr>
          <p:nvPr>
            <p:ph type="dt" sz="quarter" idx="10"/>
          </p:nvPr>
        </p:nvSpPr>
        <p:spPr>
          <a:xfrm>
            <a:off x="0" y="6619875"/>
            <a:ext cx="2133600" cy="476250"/>
          </a:xfrm>
        </p:spPr>
        <p:txBody>
          <a:bodyPr/>
          <a:lstStyle/>
          <a:p>
            <a:pPr>
              <a:defRPr/>
            </a:pPr>
            <a:fld id="{86CAAF00-F412-423F-94DD-3A98547F5DEA}" type="datetime1">
              <a:rPr lang="zh-TW" altLang="en-US"/>
              <a:pPr>
                <a:defRPr/>
              </a:pPr>
              <a:t>2021/8/4</a:t>
            </a:fld>
            <a:endParaRPr lang="en-US" altLang="zh-TW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A729CE8B-7241-4E05-8E5F-50E2EBB23E63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pic>
        <p:nvPicPr>
          <p:cNvPr id="15367" name="Picture 8" descr="D:\d\照片\103\技藝班上課情形\DSC_7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500438"/>
            <a:ext cx="42910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7345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技藝教育課程介紹</a:t>
            </a:r>
            <a:r>
              <a:rPr lang="en-US" altLang="zh-TW" sz="4000" b="1">
                <a:solidFill>
                  <a:srgbClr val="FF0000"/>
                </a:solidFill>
                <a:ea typeface="標楷體" pitchFamily="65" charset="-12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餐旅職群</a:t>
            </a:r>
          </a:p>
        </p:txBody>
      </p:sp>
      <p:sp>
        <p:nvSpPr>
          <p:cNvPr id="11267" name="Rectangle 45"/>
          <p:cNvSpPr>
            <a:spLocks noChangeArrowheads="1"/>
          </p:cNvSpPr>
          <p:nvPr/>
        </p:nvSpPr>
        <p:spPr bwMode="auto">
          <a:xfrm>
            <a:off x="250825" y="1196975"/>
            <a:ext cx="889317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課程內容為中餐製作及烘焙課程。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合作式：東吳高職。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技藝競賽：參加「廚藝製作」。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8" name="Picture 2" descr="D:\d\照片\102\技藝班上課\P1010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860800"/>
            <a:ext cx="32654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期版面配置區 4"/>
          <p:cNvSpPr>
            <a:spLocks noGrp="1"/>
          </p:cNvSpPr>
          <p:nvPr>
            <p:ph type="dt" sz="quarter" idx="10"/>
          </p:nvPr>
        </p:nvSpPr>
        <p:spPr>
          <a:xfrm>
            <a:off x="0" y="6619875"/>
            <a:ext cx="2133600" cy="476250"/>
          </a:xfrm>
        </p:spPr>
        <p:txBody>
          <a:bodyPr/>
          <a:lstStyle/>
          <a:p>
            <a:pPr>
              <a:defRPr/>
            </a:pPr>
            <a:fld id="{4F651A17-D7D2-453D-9A9C-654CC5E42622}" type="datetime1">
              <a:rPr lang="zh-TW" altLang="en-US"/>
              <a:pPr>
                <a:defRPr/>
              </a:pPr>
              <a:t>2021/8/4</a:t>
            </a:fld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3EC74A1C-528B-4197-91E4-16D6F7C19072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11271" name="Picture 7" descr="D:\d\照片\103\技藝班上課情形\DSC_7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860800"/>
            <a:ext cx="36099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829</Words>
  <Application>Microsoft Office PowerPoint</Application>
  <PresentationFormat>如螢幕大小 (4:3)</PresentationFormat>
  <Paragraphs>138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Arial Unicode MS</vt:lpstr>
      <vt:lpstr>新細明體</vt:lpstr>
      <vt:lpstr>標楷體</vt:lpstr>
      <vt:lpstr>Arial</vt:lpstr>
      <vt:lpstr>Calibri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未知的使用者</dc:creator>
  <cp:lastModifiedBy>acer</cp:lastModifiedBy>
  <cp:revision>190</cp:revision>
  <dcterms:created xsi:type="dcterms:W3CDTF">2013-10-19T08:33:39Z</dcterms:created>
  <dcterms:modified xsi:type="dcterms:W3CDTF">2021-08-04T05:53:08Z</dcterms:modified>
</cp:coreProperties>
</file>